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61" r:id="rId5"/>
    <p:sldId id="287" r:id="rId6"/>
    <p:sldId id="286" r:id="rId7"/>
    <p:sldId id="260" r:id="rId8"/>
    <p:sldId id="282" r:id="rId9"/>
    <p:sldId id="285" r:id="rId10"/>
    <p:sldId id="284" r:id="rId11"/>
    <p:sldId id="283" r:id="rId12"/>
    <p:sldId id="288" r:id="rId13"/>
    <p:sldId id="262" r:id="rId14"/>
    <p:sldId id="257" r:id="rId15"/>
    <p:sldId id="28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Концепция развития ранней помощи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857760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 Завадская Любовь Александровна, учитель-логопед СРП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и подходы ранней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Индивидуальный подход – индивидуальная программа помощи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«нет одинаковых детей – нет одинаковых программ».</a:t>
            </a:r>
          </a:p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 l="60478" t="36328" r="24632" b="29492"/>
          <a:stretch>
            <a:fillRect/>
          </a:stretch>
        </p:blipFill>
        <p:spPr bwMode="auto">
          <a:xfrm>
            <a:off x="5000628" y="1643050"/>
            <a:ext cx="3429024" cy="444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и подходы ранней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err="1" smtClean="0"/>
              <a:t>Семейно-центрированность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i="1" dirty="0" smtClean="0"/>
              <a:t>Специалисты помогают родителям, а родители, в свою очередь помогают своим детям </a:t>
            </a:r>
          </a:p>
          <a:p>
            <a:pPr>
              <a:buNone/>
            </a:pPr>
            <a:r>
              <a:rPr lang="ru-RU" dirty="0" smtClean="0"/>
              <a:t>- отвержение покровительствующего отношения;</a:t>
            </a:r>
          </a:p>
          <a:p>
            <a:pPr>
              <a:buNone/>
            </a:pPr>
            <a:r>
              <a:rPr lang="ru-RU" dirty="0" smtClean="0"/>
              <a:t> - включение членов семьи в описание и определение природы проблем;</a:t>
            </a:r>
          </a:p>
          <a:p>
            <a:pPr>
              <a:buNone/>
            </a:pPr>
            <a:r>
              <a:rPr lang="ru-RU" dirty="0" smtClean="0"/>
              <a:t> - точка отправления для помощи – нужды клиента, а не теории профессионалов;</a:t>
            </a:r>
          </a:p>
          <a:p>
            <a:pPr>
              <a:buNone/>
            </a:pPr>
            <a:r>
              <a:rPr lang="ru-RU" dirty="0" smtClean="0"/>
              <a:t> - семья- партнер в помощи ребенку; </a:t>
            </a:r>
          </a:p>
          <a:p>
            <a:pPr>
              <a:buNone/>
            </a:pPr>
            <a:r>
              <a:rPr lang="ru-RU" dirty="0" smtClean="0"/>
              <a:t>- семья берет на себя ответственность за выполнение программы помощи </a:t>
            </a:r>
          </a:p>
          <a:p>
            <a:pPr>
              <a:buNone/>
            </a:pPr>
            <a:r>
              <a:rPr lang="ru-RU" dirty="0" smtClean="0"/>
              <a:t>- семья включена в оценку курса помощи в отношении его достаточности и осуществимости;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и подходы ранней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257940" cy="50435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Функциональная направленность. </a:t>
            </a:r>
          </a:p>
          <a:p>
            <a:r>
              <a:rPr lang="ru-RU" dirty="0" smtClean="0"/>
              <a:t>Ранняя помощь основывается на принципе функциональной направленности. Специалисты и родители помогают ребенку: развивать навыки, необходимые в повседневной жизни, причем на основе активности самого ребенка, в той деятельности, которая повторяется ежедневно и нравится ребенку, в которой он может участвовать и учиться. </a:t>
            </a:r>
          </a:p>
          <a:p>
            <a:r>
              <a:rPr lang="ru-RU" dirty="0" smtClean="0"/>
              <a:t>Функциональная направленность – это активность ребенка и участие в повседневной жизни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 l="61029" t="28516" r="25184" b="24609"/>
          <a:stretch>
            <a:fillRect/>
          </a:stretch>
        </p:blipFill>
        <p:spPr bwMode="auto">
          <a:xfrm>
            <a:off x="6715140" y="1857363"/>
            <a:ext cx="2143140" cy="411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Оказание услуг вне ИПРП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Пролонгированное консультирование </a:t>
            </a:r>
          </a:p>
          <a:p>
            <a:pPr>
              <a:buNone/>
            </a:pPr>
            <a:r>
              <a:rPr lang="ru-RU" dirty="0" smtClean="0"/>
              <a:t>2. Краткосрочное предоставление услуг РП без ИПРП </a:t>
            </a:r>
          </a:p>
          <a:p>
            <a:pPr>
              <a:buNone/>
            </a:pPr>
            <a:r>
              <a:rPr lang="ru-RU" dirty="0" smtClean="0"/>
              <a:t>3. Консультирование родителей в период адаптации ребенка в образовательной организации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229600" cy="257176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Приказ Министерства труда и социальной защиты РФ за подписью </a:t>
            </a:r>
            <a:r>
              <a:rPr lang="ru-RU" dirty="0" err="1" smtClean="0"/>
              <a:t>Топилина</a:t>
            </a:r>
            <a:r>
              <a:rPr lang="ru-RU" dirty="0" smtClean="0"/>
              <a:t> М.А. «Об утверждении типовых документов по организации представления услуг ранней помощи».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8272" t="12695" r="34926" b="11133"/>
          <a:stretch>
            <a:fillRect/>
          </a:stretch>
        </p:blipFill>
        <p:spPr bwMode="auto">
          <a:xfrm>
            <a:off x="285720" y="285727"/>
            <a:ext cx="8286808" cy="627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ИПРП – индивидуальная программа ранней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Программы раннего вмешательства (</a:t>
            </a:r>
            <a:r>
              <a:rPr lang="ru-RU" dirty="0" err="1" smtClean="0"/>
              <a:t>early</a:t>
            </a:r>
            <a:r>
              <a:rPr lang="ru-RU" dirty="0" smtClean="0"/>
              <a:t> </a:t>
            </a:r>
            <a:r>
              <a:rPr lang="ru-RU" dirty="0" err="1" smtClean="0"/>
              <a:t>interventional</a:t>
            </a:r>
            <a:r>
              <a:rPr lang="ru-RU" dirty="0" smtClean="0"/>
              <a:t> </a:t>
            </a:r>
            <a:r>
              <a:rPr lang="ru-RU" dirty="0" err="1" smtClean="0"/>
              <a:t>programs</a:t>
            </a:r>
            <a:r>
              <a:rPr lang="ru-RU" dirty="0" smtClean="0"/>
              <a:t>) были впервые разработаны в США и странах Западной Европы для детей первых трех лет жизни. Их цель –  как можно раньше  выявить проблемы или нарушения в развитии ребенка и оказать соответствующую помощь ребенку и его семье.</a:t>
            </a:r>
          </a:p>
          <a:p>
            <a:r>
              <a:rPr lang="ru-RU" dirty="0" smtClean="0"/>
              <a:t>Распоряжением Правительства РФ от 31.08.2016 принята Концепция развития ранней помощи в Российской Федерации. Согласно Концепции, принято использовать термин «ранняя помощь» вместо термина «раннее вмешательство»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ранней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• улучшение функционирования ребенка в естественных жизненных ситуациях (ЕЖС); </a:t>
            </a:r>
          </a:p>
          <a:p>
            <a:pPr>
              <a:buNone/>
            </a:pPr>
            <a:r>
              <a:rPr lang="ru-RU" dirty="0" smtClean="0"/>
              <a:t>• повышения качества взаимодействия и отношений ребенка с родителями, другими непосредственно ухаживающими за ребенком лицами, в семье; </a:t>
            </a:r>
          </a:p>
          <a:p>
            <a:pPr>
              <a:buNone/>
            </a:pPr>
            <a:r>
              <a:rPr lang="ru-RU" dirty="0" smtClean="0"/>
              <a:t>• повышение компетентности родителей и других непосредственно ухаживающих за ребенком лиц в вопросах развития и воспитания ребенка; </a:t>
            </a:r>
          </a:p>
          <a:p>
            <a:pPr>
              <a:buNone/>
            </a:pPr>
            <a:r>
              <a:rPr lang="ru-RU" dirty="0" smtClean="0"/>
              <a:t>• включение ребенка в среду сверстников, расширение социальных контактов ребенка и семьи.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Оказание услуг в рамках ИПРП: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Содействие развитию функционирования ребенка и семьи в ЕЖС </a:t>
            </a:r>
          </a:p>
          <a:p>
            <a:pPr>
              <a:buNone/>
            </a:pPr>
            <a:r>
              <a:rPr lang="ru-RU" dirty="0" smtClean="0"/>
              <a:t>2. Содействие развитию общения и речи ребенка </a:t>
            </a:r>
          </a:p>
          <a:p>
            <a:pPr>
              <a:buNone/>
            </a:pPr>
            <a:r>
              <a:rPr lang="ru-RU" dirty="0" smtClean="0"/>
              <a:t>3. Содействие развитию движения ребенка </a:t>
            </a:r>
          </a:p>
          <a:p>
            <a:pPr>
              <a:buNone/>
            </a:pPr>
            <a:r>
              <a:rPr lang="ru-RU" dirty="0" smtClean="0"/>
              <a:t>4. Содействие развитию у ребенка навыков самообслуживания и бытовых навыков</a:t>
            </a:r>
          </a:p>
          <a:p>
            <a:pPr>
              <a:buNone/>
            </a:pPr>
            <a:r>
              <a:rPr lang="ru-RU" dirty="0" smtClean="0"/>
              <a:t> 5. Содействие развитию познавательной активности ребенка </a:t>
            </a:r>
          </a:p>
          <a:p>
            <a:pPr>
              <a:buNone/>
            </a:pPr>
            <a:r>
              <a:rPr lang="ru-RU" dirty="0" smtClean="0"/>
              <a:t>6. Психологическое консультирование </a:t>
            </a:r>
          </a:p>
          <a:p>
            <a:pPr>
              <a:buNone/>
            </a:pPr>
            <a:r>
              <a:rPr lang="ru-RU" dirty="0" smtClean="0"/>
              <a:t>7. Поддержка социализации ребенка </a:t>
            </a:r>
          </a:p>
          <a:p>
            <a:pPr>
              <a:buNone/>
            </a:pPr>
            <a:r>
              <a:rPr lang="ru-RU" dirty="0" smtClean="0"/>
              <a:t>8. Проведение промежуточной оценки реализации ИПРП </a:t>
            </a:r>
          </a:p>
          <a:p>
            <a:pPr>
              <a:buNone/>
            </a:pPr>
            <a:r>
              <a:rPr lang="ru-RU" dirty="0" smtClean="0"/>
              <a:t>9. Проведение итоговой оценки реализации ИПРП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Целевая группа – дети от 0 до 3 лет и их семьи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• С трудностями или задержками в двигательном, когнитивном, коммуникативном, социальном и эмоциональном развитии </a:t>
            </a:r>
          </a:p>
          <a:p>
            <a:pPr>
              <a:buNone/>
            </a:pPr>
            <a:r>
              <a:rPr lang="ru-RU" dirty="0" smtClean="0"/>
              <a:t>• Имеющие диагностированное состояние, которое с высокой вероятностью приводит в задержке в развитии (нарушения здоровья) </a:t>
            </a:r>
          </a:p>
          <a:p>
            <a:pPr>
              <a:buNone/>
            </a:pPr>
            <a:r>
              <a:rPr lang="ru-RU" dirty="0" smtClean="0"/>
              <a:t>• Проживающие в условиях социального риска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Специалисты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• Педиатр развития </a:t>
            </a:r>
          </a:p>
          <a:p>
            <a:pPr>
              <a:buNone/>
            </a:pPr>
            <a:r>
              <a:rPr lang="ru-RU" dirty="0" smtClean="0"/>
              <a:t>• Физический терапевт (специалист по физической реабилитации) </a:t>
            </a:r>
          </a:p>
          <a:p>
            <a:pPr>
              <a:buNone/>
            </a:pPr>
            <a:r>
              <a:rPr lang="ru-RU" dirty="0" smtClean="0"/>
              <a:t>• Специальный педагог </a:t>
            </a:r>
          </a:p>
          <a:p>
            <a:pPr>
              <a:buNone/>
            </a:pPr>
            <a:r>
              <a:rPr lang="ru-RU" dirty="0" smtClean="0"/>
              <a:t>• Логопед </a:t>
            </a:r>
          </a:p>
          <a:p>
            <a:pPr>
              <a:buNone/>
            </a:pPr>
            <a:r>
              <a:rPr lang="ru-RU" dirty="0" smtClean="0"/>
              <a:t>• Психолог </a:t>
            </a:r>
          </a:p>
          <a:p>
            <a:pPr>
              <a:buNone/>
            </a:pPr>
            <a:r>
              <a:rPr lang="ru-RU" dirty="0" smtClean="0"/>
              <a:t>• Специалист по социальной работе </a:t>
            </a:r>
          </a:p>
          <a:p>
            <a:pPr>
              <a:buNone/>
            </a:pPr>
            <a:r>
              <a:rPr lang="ru-RU" dirty="0" smtClean="0"/>
              <a:t>• Координатор 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Эрготерапевт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• Специалисты по оценке зрения и слуха и другие специалисты.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Примерный стандарт «Услуги ранней помощи детям и их семьям»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2471742"/>
          </a:xfrm>
        </p:spPr>
        <p:txBody>
          <a:bodyPr/>
          <a:lstStyle/>
          <a:p>
            <a:r>
              <a:rPr lang="ru-RU" dirty="0" smtClean="0"/>
              <a:t>1. Определение нуждаемости ребенка и семьи ранней помощи </a:t>
            </a:r>
          </a:p>
          <a:p>
            <a:r>
              <a:rPr lang="ru-RU" dirty="0" smtClean="0"/>
              <a:t>2. Проведение оценочных процедур и разработка ИПРП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934" t="32515" r="28608" b="21711"/>
          <a:stretch>
            <a:fillRect/>
          </a:stretch>
        </p:blipFill>
        <p:spPr bwMode="auto">
          <a:xfrm>
            <a:off x="357158" y="1357298"/>
            <a:ext cx="8010910" cy="455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57131" t="19887" r="24151" b="34339"/>
          <a:stretch>
            <a:fillRect/>
          </a:stretch>
        </p:blipFill>
        <p:spPr bwMode="auto">
          <a:xfrm>
            <a:off x="6357950" y="1785926"/>
            <a:ext cx="253481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и подходы ранней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32937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Раннее начало помощи. Чем раньше помощь оказывается, тем более она эффективна: 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Нейропластичность</a:t>
            </a:r>
            <a:r>
              <a:rPr lang="ru-RU" dirty="0" smtClean="0"/>
              <a:t> мозга </a:t>
            </a:r>
          </a:p>
          <a:p>
            <a:pPr>
              <a:buNone/>
            </a:pPr>
            <a:r>
              <a:rPr lang="ru-RU" dirty="0" smtClean="0"/>
              <a:t>-Сенситивные периоды развития </a:t>
            </a:r>
          </a:p>
          <a:p>
            <a:pPr>
              <a:buNone/>
            </a:pPr>
            <a:r>
              <a:rPr lang="ru-RU" dirty="0" smtClean="0"/>
              <a:t>-Ранняя профилактика вторичных нарушений и функционирования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533</Words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Концепция развития ранней помощи</vt:lpstr>
      <vt:lpstr>ИПРП – индивидуальная программа ранней помощи</vt:lpstr>
      <vt:lpstr>Цели ранней помощи</vt:lpstr>
      <vt:lpstr>Оказание услуг в рамках ИПРП:</vt:lpstr>
      <vt:lpstr>Целевая группа – дети от 0 до 3 лет и их семьи </vt:lpstr>
      <vt:lpstr>Специалисты</vt:lpstr>
      <vt:lpstr>Примерный стандарт «Услуги ранней помощи детям и их семьям»</vt:lpstr>
      <vt:lpstr> </vt:lpstr>
      <vt:lpstr>Принципы и подходы ранней помощи</vt:lpstr>
      <vt:lpstr>Принципы и подходы ранней помощи</vt:lpstr>
      <vt:lpstr>Принципы и подходы ранней помощи</vt:lpstr>
      <vt:lpstr>Принципы и подходы ранней помощи</vt:lpstr>
      <vt:lpstr>Оказание услуг вне ИПРП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Актуальное состояние реализации Концепции развития ранней помощи в РФ</dc:title>
  <dc:creator>Посетитель</dc:creator>
  <cp:lastModifiedBy>Александр</cp:lastModifiedBy>
  <cp:revision>8</cp:revision>
  <dcterms:created xsi:type="dcterms:W3CDTF">2020-03-03T05:17:37Z</dcterms:created>
  <dcterms:modified xsi:type="dcterms:W3CDTF">2020-03-04T02:39:44Z</dcterms:modified>
</cp:coreProperties>
</file>